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56" r:id="rId2"/>
    <p:sldId id="297" r:id="rId3"/>
    <p:sldId id="257" r:id="rId4"/>
    <p:sldId id="298" r:id="rId5"/>
    <p:sldId id="307" r:id="rId6"/>
    <p:sldId id="299" r:id="rId7"/>
    <p:sldId id="308" r:id="rId8"/>
    <p:sldId id="300" r:id="rId9"/>
    <p:sldId id="311" r:id="rId10"/>
    <p:sldId id="309" r:id="rId11"/>
    <p:sldId id="310" r:id="rId12"/>
    <p:sldId id="301" r:id="rId13"/>
    <p:sldId id="306" r:id="rId14"/>
    <p:sldId id="302" r:id="rId15"/>
    <p:sldId id="312" r:id="rId16"/>
    <p:sldId id="303" r:id="rId17"/>
    <p:sldId id="304" r:id="rId18"/>
    <p:sldId id="305" r:id="rId19"/>
    <p:sldId id="313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291" r:id="rId28"/>
    <p:sldId id="258" r:id="rId29"/>
    <p:sldId id="292" r:id="rId30"/>
    <p:sldId id="293" r:id="rId31"/>
    <p:sldId id="294" r:id="rId32"/>
    <p:sldId id="295" r:id="rId33"/>
    <p:sldId id="296" r:id="rId34"/>
    <p:sldId id="314" r:id="rId35"/>
    <p:sldId id="323" r:id="rId36"/>
    <p:sldId id="325" r:id="rId37"/>
    <p:sldId id="326" r:id="rId38"/>
    <p:sldId id="327" r:id="rId39"/>
    <p:sldId id="328" r:id="rId40"/>
    <p:sldId id="324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286" r:id="rId49"/>
    <p:sldId id="259" r:id="rId50"/>
    <p:sldId id="287" r:id="rId51"/>
    <p:sldId id="288" r:id="rId52"/>
    <p:sldId id="289" r:id="rId53"/>
    <p:sldId id="290" r:id="rId54"/>
    <p:sldId id="315" r:id="rId55"/>
    <p:sldId id="336" r:id="rId56"/>
    <p:sldId id="337" r:id="rId57"/>
    <p:sldId id="338" r:id="rId58"/>
    <p:sldId id="339" r:id="rId59"/>
    <p:sldId id="340" r:id="rId60"/>
    <p:sldId id="274" r:id="rId61"/>
    <p:sldId id="260" r:id="rId62"/>
    <p:sldId id="275" r:id="rId63"/>
    <p:sldId id="276" r:id="rId64"/>
    <p:sldId id="277" r:id="rId65"/>
    <p:sldId id="278" r:id="rId66"/>
    <p:sldId id="279" r:id="rId67"/>
    <p:sldId id="280" r:id="rId68"/>
    <p:sldId id="281" r:id="rId69"/>
    <p:sldId id="282" r:id="rId70"/>
    <p:sldId id="283" r:id="rId71"/>
    <p:sldId id="284" r:id="rId72"/>
    <p:sldId id="285" r:id="rId73"/>
    <p:sldId id="341" r:id="rId74"/>
    <p:sldId id="270" r:id="rId75"/>
    <p:sldId id="261" r:id="rId76"/>
    <p:sldId id="262" r:id="rId77"/>
    <p:sldId id="263" r:id="rId78"/>
    <p:sldId id="264" r:id="rId79"/>
    <p:sldId id="265" r:id="rId80"/>
    <p:sldId id="266" r:id="rId81"/>
    <p:sldId id="267" r:id="rId82"/>
    <p:sldId id="268" r:id="rId83"/>
    <p:sldId id="271" r:id="rId84"/>
    <p:sldId id="272" r:id="rId85"/>
    <p:sldId id="273" r:id="rId8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12BE05-52A1-483C-BECE-26CB29242BD6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01F390-D28C-471C-8E91-C0B6E9DC10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5C7409-663E-457E-BC74-AA252D05CCF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3086BB-5BB8-4D63-92E1-DFD6EA728E4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66449-3AEC-4392-975B-BD5C7CE67D2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584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8339C-E83F-4791-9F09-FE27F0692E2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9B794-C4EE-44BA-AF26-C46B4236E46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993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88F87-05B5-4DB1-84C9-F9BF9473053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98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CBF4F-53EE-49F2-9BB3-3AA7DBF5487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ACDCBD-2581-4BD2-9FF1-A69418BD32F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258C3-C430-432C-B57C-EE5E06D69D1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24771E-9DCB-4654-8712-C6F058FE295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01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3A853B-4FDE-496D-9238-FED14870537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0FBADA-9484-4303-A17F-CD4E76AD967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22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9C538A-10CB-47C5-8B76-BA8A278D37D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427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EA0C8F-A860-4CE6-92D7-87509065F01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632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8CD5AB-7D65-44D5-B6A2-EE1761D6F0F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837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55075-339B-4FDE-9FFB-304E43CA895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041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63940-2CEB-4A5B-B5BB-E2C97EAA6F0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246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DA7218-98BA-478A-92D6-F71AB76E636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451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95265-24C9-4CC5-9A97-280EF26E62C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65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972A2-021C-4277-B348-82121D4C1EE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86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54402-4CAF-45C8-849E-D28575BCBC7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706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5356C-9ED7-4F4E-BC7F-1FA12B4A4F6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613E23-8B7B-425F-8BB3-D73D66370B5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727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55BBA-AACF-4DEC-9516-B8BA0EFAC97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747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592701-C62F-4C90-A312-2CEC3F0BAC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768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913322-7B2C-4741-9A7D-27CF5991E29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788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77A8F8-0F6D-4334-B2AE-A85B4AD2961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08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1C2C9-D435-47B0-B337-1BBD57ADE06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29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B7A42A-03A1-449B-8DA5-C8CBD8F9A95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49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84FD8-77E0-4B11-B26E-54DF857F11F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704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37B449-576C-4181-9E6C-AB6ED4D2B18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909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A3646-7799-4748-92DF-327F3ECE550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113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B77FEA-0839-4455-9B3B-9603066F3DF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ACBC90-7AA8-4B82-A4AB-F0780A0C676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318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B64CA1-F76A-4EA4-9508-22C7BA28C69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52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E068DD-2231-4076-8355-DA1808F253D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728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DC710E-90CE-4153-973A-2B0C9F62204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93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4F6AB9-ED32-4E3A-97FD-DB5416011AD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013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D40CC1-F1B1-4FFE-8820-6AB1B86105F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034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E825BB-5F20-4AFE-829C-5A77038BB16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0547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9C07-775C-47AC-B6D4-EF8E0AD06BF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0752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827EF2-84AB-4DC8-A85A-F4291C3A943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81</a:t>
            </a:fld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0957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2824E1-B7DD-43A8-8765-25AD292EDD9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1161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467E0E-6455-41A4-BD34-157B84F57A0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30BED0-A371-4C7B-9D9E-981E2CA71CD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1366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7B79BF-70AA-4EF1-A431-78E2FE6B0CE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1571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D883E9-5B0D-4B50-A9B7-D5AE60AEC62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118CCC-2174-4C83-8D81-71DAF4ED1C2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3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209048B-966E-4F7E-BC84-D8461A2CD873}" type="slidenum">
              <a:rPr lang="es-ES" sz="1200">
                <a:latin typeface="+mn-lt"/>
              </a:rPr>
              <a:pPr algn="r">
                <a:defRPr/>
              </a:pPr>
              <a:t>10</a:t>
            </a:fld>
            <a:endParaRPr lang="es-E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5F0C6-22D8-455B-8944-A8D7BED5D54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84A39-90DA-4096-8FAD-7DEF2FAB3BC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264C-0D5A-477B-966D-A5600DC9BC3B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DF631-8FF0-4E24-83A8-BD3413F340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E15D-9BD2-4EED-B332-9433031722CA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14D3-5933-4712-9241-97ECDBE02B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A2F8-034D-4532-8051-B20C83D31767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ACFC-163A-4970-8DDF-2B055E9AC1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0563-922B-418D-B7E4-9E86478A122A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97A0-EC10-4CEE-A423-93CBB0665A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A27E-1B1A-4DF1-ABFA-AF2A03365DCD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E769-651A-4F94-903A-9CEA75C197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88F07-5BD4-4778-97C3-4980439F8F65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BB51-E661-4D77-B06F-B421D2F76B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0C74-3BC3-4060-90EF-6D4F31346775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2185-E74C-44A4-A8A2-717F103D83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34E5-405D-4795-BCB7-CBF07C501F6D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9D56-840B-4115-B827-0223EC397A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994F-40A1-4113-8F40-B9E17F00C37C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34B6-9FF9-4AB3-9DE9-7030175032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0163-25EE-4B9F-98D4-3F981C320D72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74309-9BA4-4E8E-AAD3-6B98F9A14B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89A7-3CF5-4534-A7B1-0C58F9B55DAF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2EF0-1C05-4E72-B633-F8A8B0731A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2300A2-85CB-4366-9A40-5B22A2FC3CB9}" type="datetimeFigureOut">
              <a:rPr lang="es-ES"/>
              <a:pPr>
                <a:defRPr/>
              </a:pPr>
              <a:t>17/09/2012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2CA24F-62B8-4BF5-9EC7-FB7E858B2D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/>
          <a:lstStyle/>
          <a:p>
            <a:pPr eaLnBrk="1" hangingPunct="1"/>
            <a:r>
              <a:rPr lang="es-ES" b="1" smtClean="0"/>
              <a:t>BLOQUE 1. SALUD LABORAL</a:t>
            </a:r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913" y="2997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UNIDAD DIDÁCTICA 2.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PLANIFICACIÓN DE LA PREVENCIÓN DE RIESGOS EN LA EMPRESA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Equipos de protección </a:t>
            </a:r>
            <a:endParaRPr lang="es-ES" sz="40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El empresario deberá proporcionar a sus trabajadores equipos de protección individual adecuados para el desempeño de sus funciones y velar por el uso efectivo de los mismos cuando, por la naturaleza de los trabajos realizados, sean necesarios.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monigote_tcm7-487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9688"/>
            <a:ext cx="8208962" cy="666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Información, consulta y participación de los trabajadores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eaLnBrk="1" hangingPunct="1"/>
            <a:r>
              <a:rPr lang="es-ES" sz="2800" smtClean="0"/>
              <a:t>Los trabajadores deben recibir información sobre los riesgos para la seguridad y la salud de los trabajadores en el trabajo, tanto aquéllos que afecten a la empresa en su conjunto como a cada tipo de puesto de trabajo o función.</a:t>
            </a:r>
          </a:p>
        </p:txBody>
      </p:sp>
      <p:pic>
        <p:nvPicPr>
          <p:cNvPr id="32771" name="Picture 4" descr="images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3906838"/>
            <a:ext cx="36004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Formación de los trabajadores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El empresario deberá garantizar que cada trabajador reciba una formación teórica y práctica, suficiente y adecuada, en materia preventiva, tanto en el momento de su contratación, cualquiera que sea la modalidad o duración de ésta, como cuando se produzcan cambios en las funciones que desempeñe o se introduzcan nuevas tecnologías o cambios en los equipos de trabajo.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Medidas de emergencia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El </a:t>
            </a:r>
            <a:r>
              <a:rPr lang="es-ES" dirty="0"/>
              <a:t>empresario, teniendo en cuenta el tamaño y la actividad de la empresa, así como la posible presencia de personas ajenas a la misma, deberá analizar las posibles situaciones de emergencia y adoptar las medidas necesarias en materia de primeros auxilios, lucha contra incendios y evacuación de los trabajadores, designando para ello al personal encargado de poner en práctica estas medidas y comprobando periódicamente, en su caso, su correcto funcionamiento.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565400"/>
            <a:ext cx="2887662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5" descr="images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700213"/>
            <a:ext cx="2160587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6" descr="images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549275"/>
            <a:ext cx="237648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Riesgo grave e inminente 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trabajador tendrá derecho a interrumpir su actividad y abandonar el lugar de trabajo, en caso necesario, cuando considere que dicha actividad entraña un riesgo grave e inminente para su vida o su salud.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Derechos específicos 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3000" smtClean="0"/>
              <a:t>Además de las anteriores obligaciones y derechos la Ley de Prevención de Riesgos Laborales prevé una serie de derechos específicos para ciertos grupos de trabajadores entre los que se encuentran: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600" smtClean="0"/>
              <a:t>Trabajadores especialmente sensibles a determinados riesgos.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600" smtClean="0"/>
              <a:t>La maternidad.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600" smtClean="0"/>
              <a:t>Los menores.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600" smtClean="0"/>
              <a:t>Los trabajadores temporales, de duración determinada y en empresas de trabajo temporal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Obligaciones de los trabajadores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En </a:t>
            </a:r>
            <a:r>
              <a:rPr lang="es-ES" dirty="0"/>
              <a:t>el último artículo del Capítulo III la LPRL establece las obligaciones de los trabajadores en materia de prevención de riesgos, entre otras están: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Velar, según sus posibilidades y mediante el cumplimiento de las medidas de prevención que en cada caso sean adoptadas, por su propia seguridad y salud en el trabajo y por la de aquellas otras personas a las que pueda afectar su actividad profesional, a causa de sus actos y omisiones en el trabajo, de conformidad con su formación y las instrucciones del empresario.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Seguir las instrucciones del empresario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smtClean="0"/>
              <a:t>1. DERECHOS Y DEBERES EN MATERIA DE PREVENCIÓN DE RIESGOS LABORALES.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 b="1" smtClean="0"/>
              <a:t>Derecho del trabajador y deber del empresario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Evaluación de los riesgos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Equipos de trabajo y medios de protección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Información, consulta y participación de los trabajadores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Formación de los trabajadores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Medidas de emergencia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Riesgo grave e inminente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Derechos específicos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Obligaciones de los trabajadores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1. DERECHOS Y DEBERES EN MATERIA DE PREVENCIÓN DE RIESGOS LABORALES.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/>
              <a:t>1. La Evaluación de los riesgos…</a:t>
            </a:r>
            <a:endParaRPr lang="es-ES" smtClean="0"/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Servirá de base para la planificación de la acción preventiva.</a:t>
            </a:r>
          </a:p>
          <a:p>
            <a:r>
              <a:rPr lang="es-ES" smtClean="0"/>
              <a:t>b. Tendrá en cuenta la naturaleza de la actividad.</a:t>
            </a:r>
          </a:p>
          <a:p>
            <a:r>
              <a:rPr lang="es-ES" smtClean="0"/>
              <a:t>c. Tendrá en cuenta los riesgos especiales a los que estuvieran expuestos los trabajadores.</a:t>
            </a:r>
          </a:p>
          <a:p>
            <a:r>
              <a:rPr lang="es-ES" smtClean="0"/>
              <a:t>d. Todas las anteriores son correctas.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2. Los equipos de protección individual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Los proporcionará el empresario.</a:t>
            </a:r>
          </a:p>
          <a:p>
            <a:r>
              <a:rPr lang="es-ES" smtClean="0"/>
              <a:t>b. El empresario velará por su uso efectivo.</a:t>
            </a:r>
          </a:p>
          <a:p>
            <a:r>
              <a:rPr lang="es-ES" smtClean="0"/>
              <a:t>c. Serán gratuitos para el trabajador.</a:t>
            </a:r>
          </a:p>
          <a:p>
            <a:r>
              <a:rPr lang="es-ES" smtClean="0"/>
              <a:t>d. Todas las anteriores son correctas.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3. En materia de prevención de riesgos laborales los trabajadores serán…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Informados.</a:t>
            </a:r>
          </a:p>
          <a:p>
            <a:r>
              <a:rPr lang="es-ES" smtClean="0"/>
              <a:t>b. Consultados.</a:t>
            </a:r>
          </a:p>
          <a:p>
            <a:r>
              <a:rPr lang="es-ES" smtClean="0"/>
              <a:t>c. Tendrán derecho a participar en las decisiones que se tomen.</a:t>
            </a:r>
          </a:p>
          <a:p>
            <a:r>
              <a:rPr lang="es-ES" smtClean="0"/>
              <a:t>d. Todas las anteriores son correctas.</a:t>
            </a:r>
            <a:endParaRPr lang="es-ES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smtClean="0"/>
              <a:t>4. Cuando exista un  riesgo grave e inminente 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smtClean="0"/>
              <a:t>a. </a:t>
            </a:r>
            <a:r>
              <a:rPr lang="es-ES" smtClean="0"/>
              <a:t>El trabajador no tendrá derecho a interrumpir su actividad.</a:t>
            </a:r>
            <a:endParaRPr lang="es-ES" b="1" smtClean="0"/>
          </a:p>
          <a:p>
            <a:r>
              <a:rPr lang="es-ES" b="1" smtClean="0"/>
              <a:t>b. </a:t>
            </a:r>
            <a:r>
              <a:rPr lang="es-ES" smtClean="0"/>
              <a:t>El trabajador tendrá derecho a interrumpir su actividad.</a:t>
            </a:r>
          </a:p>
          <a:p>
            <a:r>
              <a:rPr lang="es-ES" smtClean="0"/>
              <a:t>c. El trabajador podrá abandonar el lugar de trabajo.</a:t>
            </a:r>
          </a:p>
          <a:p>
            <a:r>
              <a:rPr lang="es-ES" smtClean="0"/>
              <a:t>d. Las respuestas “b” y “c” son correctas.</a:t>
            </a:r>
            <a:endParaRPr lang="es-ES" b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smtClean="0"/>
              <a:t>5. Algunos grupos de trabajadores tienen unos derechos específicos en materia de prevención de riesgos laborales, entre estos están… </a:t>
            </a:r>
            <a:endParaRPr lang="es-ES" sz="2800" smtClean="0"/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Trabajadores especialmente sensibles a determinados riesgos.</a:t>
            </a:r>
          </a:p>
          <a:p>
            <a:r>
              <a:rPr lang="es-ES" smtClean="0"/>
              <a:t>b. La maternidad, los menores.</a:t>
            </a:r>
          </a:p>
          <a:p>
            <a:r>
              <a:rPr lang="es-ES" smtClean="0"/>
              <a:t>c. Los trabajadores temporales, de duración determinada y en empresas de trabajo temporal</a:t>
            </a:r>
          </a:p>
          <a:p>
            <a:r>
              <a:rPr lang="es-ES" smtClean="0"/>
              <a:t>d. Todas son correctas.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6. Los trabajadores, en materia de prevención de riesgos, deben…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Velar, según sus posibilidades y mediante el cumplimiento de las medidas de prevención que en cada caso sean adoptadas, por su propia seguridad y salud.</a:t>
            </a:r>
          </a:p>
          <a:p>
            <a:r>
              <a:rPr lang="es-ES" smtClean="0"/>
              <a:t>b. Seguir las instrucciones del empresario.</a:t>
            </a:r>
          </a:p>
          <a:p>
            <a:r>
              <a:rPr lang="es-ES" smtClean="0"/>
              <a:t>c. No deben hacer nada.</a:t>
            </a:r>
          </a:p>
          <a:p>
            <a:r>
              <a:rPr lang="es-ES" smtClean="0"/>
              <a:t>d. Las respuestas “a” y “b” son correctas.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7. La formación de los trabajadores en materia de salud laboral es…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Un deber del empresario.</a:t>
            </a:r>
          </a:p>
          <a:p>
            <a:r>
              <a:rPr lang="es-ES" smtClean="0"/>
              <a:t>b. Un derecho del empresario.</a:t>
            </a:r>
          </a:p>
          <a:p>
            <a:r>
              <a:rPr lang="es-ES" smtClean="0"/>
              <a:t>c. Un derecho del trabajador.</a:t>
            </a:r>
          </a:p>
          <a:p>
            <a:r>
              <a:rPr lang="es-ES" smtClean="0"/>
              <a:t>d. Las respuestas a y c son ciertas.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2. GESTIÓN DE LA PREVENCIÓN EN LA EMPRESA.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2. GESTIÓN DE LA PREVENCIÓN EN LA EMPRESA.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Para la realización de la prevención en la empresa es necesario el asesoramiento y apoyo técnico de personas que se dediquen a tal función. </a:t>
            </a:r>
          </a:p>
          <a:p>
            <a:pPr eaLnBrk="1" hangingPunct="1"/>
            <a:r>
              <a:rPr lang="es-ES" smtClean="0"/>
              <a:t>La LPRL establece que el empresario en el cumplimiento del deber general de prevención ha de optar por alguna de las siguientes alternativas. 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smtClean="0"/>
              <a:t>2.1. ASUNCIÓN PERSONAL POR EL EMPRESARIO DE LA ACTIVIDAD PREVENTIVA.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smtClean="0"/>
              <a:t>El empresario puede asumir directamente el desarrollo de la actividad preventiva en las empresas de menos de 6 trabajadores y siempre que concurran las siguientes circunstancias: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800" smtClean="0"/>
              <a:t>Que desarrolle de forma habitual su actividad profesional en el puesto de trabajo.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800" smtClean="0"/>
              <a:t>Que tenga la capacidad correspondiente a las funciones preventivas a desarrollar.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No obstante, están previstas las tres siguientes excepciones: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800" smtClean="0"/>
              <a:t>El empresario puede desechar la opción de realizar la acción preventiva por si mismo y delegar tal cometido en uno o varios trabajadores o acudir a un servicio de prevención externo.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800" smtClean="0"/>
              <a:t>El empresario nunca puede desarrollar directamente la actividad preventiva cuando las actividades industriales y procesos productivos estén incluidos en el Anexo 1 por ser peligrosos.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800" smtClean="0"/>
              <a:t>Tampoco puede llevar a cabo la medicina laboral, es decir, la vigilancia de la salud de los trabajadores.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 la LEY DE PREVENCIÓN DE RIESGOS LABORALES (en adelante LPRL) en su CAPÍTULO III la que define los principales derechos y obligaciones de los trabajadores y empresarios en esta materia.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 2.2. DESIGNACIÓN DE TRABAJADORES.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Este modelo organizativo procede cuando el empresario:</a:t>
            </a:r>
          </a:p>
          <a:p>
            <a:pPr lvl="1" eaLnBrk="1" hangingPunct="1"/>
            <a:r>
              <a:rPr lang="es-ES" smtClean="0"/>
              <a:t>No haya acudido a un servicio de prevención externo o propio por considerar que la designación de uno o varios trabajadores es suficiente.</a:t>
            </a:r>
          </a:p>
          <a:p>
            <a:pPr lvl="1" eaLnBrk="1" hangingPunct="1"/>
            <a:r>
              <a:rPr lang="es-ES" smtClean="0"/>
              <a:t>No haya asumido directamente la acción preventiva en empresas de menos de 6 trabajadores.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 2.3. SERVICIO DE PREVENCIÓN PROPIO.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000" smtClean="0"/>
              <a:t>Se entiende por servicio de prevención propio el conjunto de medios humanos y materiales de la empresa necesarios para la realización de las actividades de prevención. </a:t>
            </a:r>
          </a:p>
          <a:p>
            <a:pPr eaLnBrk="1" hangingPunct="1"/>
            <a:r>
              <a:rPr lang="es-ES" sz="2000" smtClean="0"/>
              <a:t>La empresa tiene la obligación de constituir servicio de prevención propio en los siguientes supuestos:</a:t>
            </a:r>
          </a:p>
          <a:p>
            <a:pPr lvl="1" eaLnBrk="1" hangingPunct="1"/>
            <a:r>
              <a:rPr lang="es-ES" sz="2000" smtClean="0"/>
              <a:t>Que se trate de empresas que cuenten con más de 500 trabajadores.</a:t>
            </a:r>
          </a:p>
          <a:p>
            <a:pPr lvl="1" eaLnBrk="1" hangingPunct="1"/>
            <a:r>
              <a:rPr lang="es-ES" sz="2000" smtClean="0"/>
              <a:t>Que, tratándose de empresas con plantillas entre 250 y 500 trabajadores, desarrollen actividades peligrosas de las especificadas en el Anexo I del Reglamento de Servicio de Prevención.</a:t>
            </a:r>
          </a:p>
          <a:p>
            <a:pPr lvl="1" eaLnBrk="1" hangingPunct="1"/>
            <a:r>
              <a:rPr lang="es-ES" sz="2000" smtClean="0"/>
              <a:t>Que la Autoridad laboral así lo ordene.</a:t>
            </a:r>
          </a:p>
          <a:p>
            <a:pPr lvl="1" eaLnBrk="1" hangingPunct="1"/>
            <a:r>
              <a:rPr lang="es-ES" sz="2000" smtClean="0"/>
              <a:t>Que la dirección de la empresa, aún cuando no tenga obligación legal, opte voluntariamente por constituir un servicio de prevención propio.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2.4. SERVICIOS DE PREVENCIÓN MANCOMUNADOS.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Se </a:t>
            </a:r>
            <a:r>
              <a:rPr lang="es-ES" dirty="0"/>
              <a:t>entiende por servicio de prevención mancomunado aquél que desarrolla las actividades preventivas para diversas empresas</a:t>
            </a:r>
            <a:r>
              <a:rPr lang="es-E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Procede </a:t>
            </a:r>
            <a:r>
              <a:rPr lang="es-ES" dirty="0"/>
              <a:t>constituir un servicio de prevención mancomunado: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Cuando varias empresas desarrollan simultáneamente actividades en un mismo centro de trabajo, edificio o centro comercial.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Entre aquellas empresas pertenecientes a un mismo sector productivo o grupo empresarial o que desarrollen sus actividades en un polígono industrial o </a:t>
            </a:r>
            <a:r>
              <a:rPr lang="es-ES" dirty="0" smtClean="0"/>
              <a:t>área </a:t>
            </a:r>
            <a:r>
              <a:rPr lang="es-ES" dirty="0"/>
              <a:t>geográfica limitada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2.5. SERVICIOS DE PREVENCIÓN AJENOS.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1600" smtClean="0"/>
              <a:t>Se entiende por servicio de prevención ajeno el prestado por una entidad especializada que concierte con la empresa la realización de actividades de prevención, asesoramiento y apoyo que precise en función de los tipos de riesgos o ambas actuaciones conjuntamente.</a:t>
            </a:r>
          </a:p>
          <a:p>
            <a:pPr eaLnBrk="1" hangingPunct="1">
              <a:buFont typeface="Arial" charset="0"/>
              <a:buNone/>
            </a:pPr>
            <a:endParaRPr lang="es-ES" sz="1600" smtClean="0"/>
          </a:p>
          <a:p>
            <a:pPr eaLnBrk="1" hangingPunct="1"/>
            <a:r>
              <a:rPr lang="es-ES" sz="1600" smtClean="0"/>
              <a:t>Las empresas deben recurrir a uno o varios servicios de prevención ajenos cuando concurran las siguientes circunstancias:</a:t>
            </a:r>
          </a:p>
          <a:p>
            <a:pPr lvl="1" eaLnBrk="1" hangingPunct="1"/>
            <a:r>
              <a:rPr lang="es-ES" sz="1400" smtClean="0"/>
              <a:t>Que la designación de uno o varios trabajadores sea insuficiente para llevar a cabo la actividad preventiva.</a:t>
            </a:r>
          </a:p>
          <a:p>
            <a:pPr lvl="1" eaLnBrk="1" hangingPunct="1">
              <a:buFont typeface="Arial" charset="0"/>
              <a:buNone/>
            </a:pPr>
            <a:endParaRPr lang="es-ES" sz="1400" smtClean="0"/>
          </a:p>
          <a:p>
            <a:pPr lvl="1" eaLnBrk="1" hangingPunct="1"/>
            <a:r>
              <a:rPr lang="es-ES" sz="1400" smtClean="0"/>
              <a:t>Que no concurran las circunstancias que determinan la obligación de constituir un servicio de prevención propio.</a:t>
            </a:r>
          </a:p>
          <a:p>
            <a:pPr lvl="1" eaLnBrk="1" hangingPunct="1">
              <a:buFont typeface="Arial" charset="0"/>
              <a:buNone/>
            </a:pPr>
            <a:endParaRPr lang="es-ES" sz="1400" smtClean="0"/>
          </a:p>
          <a:p>
            <a:pPr lvl="1" eaLnBrk="1" hangingPunct="1"/>
            <a:r>
              <a:rPr lang="es-ES" sz="1400" smtClean="0"/>
              <a:t>Que determinada por la Autoridad laboral la obligatoriedad de contar con servicio de prevención, la empresa haya optado por el recurso a un servicio de prevención ajeno.  </a:t>
            </a:r>
          </a:p>
          <a:p>
            <a:pPr lvl="1" eaLnBrk="1" hangingPunct="1">
              <a:buFont typeface="Arial" charset="0"/>
              <a:buNone/>
            </a:pPr>
            <a:endParaRPr lang="es-ES" sz="1400" smtClean="0"/>
          </a:p>
          <a:p>
            <a:pPr lvl="1" eaLnBrk="1" hangingPunct="1"/>
            <a:r>
              <a:rPr lang="es-ES" sz="1400" smtClean="0"/>
              <a:t>Que el empresario en empresas de menos de 6 trabajadores haya asumido solo parcialmente la realización de las actividades preventivas, recurriendo en las restantes a entidades especializadas ajenas.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smtClean="0"/>
              <a:t>2. GESTIÓN DE LA PREVENCIÓN EN LA EMPRESA.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smtClean="0"/>
              <a:t>2.1. ASUNCIÓN PERSONAL POR EL EMPRESARIO DE LA ACTIVIDAD PREVENTIVA.</a:t>
            </a:r>
          </a:p>
          <a:p>
            <a:r>
              <a:rPr lang="es-ES" b="1" smtClean="0"/>
              <a:t>2.2. DESIGNACIÓN DE TRABAJADORES.</a:t>
            </a:r>
          </a:p>
          <a:p>
            <a:r>
              <a:rPr lang="es-ES" b="1" smtClean="0"/>
              <a:t>2.3. SERVICIO DE PREVENCIÓN PROPIO.</a:t>
            </a:r>
          </a:p>
          <a:p>
            <a:r>
              <a:rPr lang="es-ES" b="1" smtClean="0"/>
              <a:t>2.4. SERVICIOS DE PREVENCIÓN MANCOMUNADOS.</a:t>
            </a:r>
          </a:p>
          <a:p>
            <a:r>
              <a:rPr lang="es-ES" b="1" smtClean="0"/>
              <a:t>2.5. SERVICIOS DE PREVENCIÓN AJENOS.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8. ¿Qué modalidad preventiva puede tener una empresa?</a:t>
            </a:r>
          </a:p>
          <a:p>
            <a:r>
              <a:rPr lang="es-ES" smtClean="0"/>
              <a:t>a. Asunción personal por el empresario con capacidad.</a:t>
            </a:r>
          </a:p>
          <a:p>
            <a:r>
              <a:rPr lang="es-ES" smtClean="0"/>
              <a:t>b. Designación de trabajadores. </a:t>
            </a:r>
          </a:p>
          <a:p>
            <a:r>
              <a:rPr lang="es-ES" smtClean="0"/>
              <a:t>c. Servicio de prevención propio. Servicio de prevención ajeno.</a:t>
            </a:r>
          </a:p>
          <a:p>
            <a:r>
              <a:rPr lang="es-ES" smtClean="0"/>
              <a:t>d. Todas son correctas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9. En las empresas de menos de 6 trabajadores y siempre que desarrolle de forma habitual su actividad profesional en el puesto de trabajo y tenga la capacidad correspondiente a las funciones preventivas a desarrollar.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a. Asunción personal por el empresario de la actividad preventiva.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b. Designación de trabajadores.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c. Servicios de prevención mancomunados.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37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mtClean="0"/>
              <a:t>10. Cuando no se haya acudido a un servicio de prevención externo o propio o no se haya asumido directamente la acción preventiva en empresas de menos de 6 trabajadores.</a:t>
            </a:r>
          </a:p>
          <a:p>
            <a:pPr>
              <a:lnSpc>
                <a:spcPct val="90000"/>
              </a:lnSpc>
            </a:pPr>
            <a:r>
              <a:rPr lang="es-ES" smtClean="0"/>
              <a:t>a. Asunción personal por el empresario de la actividad preventiva.</a:t>
            </a:r>
          </a:p>
          <a:p>
            <a:pPr>
              <a:lnSpc>
                <a:spcPct val="90000"/>
              </a:lnSpc>
            </a:pPr>
            <a:r>
              <a:rPr lang="es-ES" smtClean="0"/>
              <a:t>b. Designación de trabajadores.</a:t>
            </a:r>
          </a:p>
          <a:p>
            <a:pPr>
              <a:lnSpc>
                <a:spcPct val="90000"/>
              </a:lnSpc>
            </a:pPr>
            <a:r>
              <a:rPr lang="es-ES" smtClean="0"/>
              <a:t>c. Servicios de prevención mancomunados.</a:t>
            </a:r>
          </a:p>
          <a:p>
            <a:pPr>
              <a:lnSpc>
                <a:spcPct val="90000"/>
              </a:lnSpc>
            </a:pPr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11. El conjunto de medios humanos y materiales de la empresa necesarios para la realización de las actividades de prevención.</a:t>
            </a:r>
          </a:p>
          <a:p>
            <a:r>
              <a:rPr lang="es-ES" smtClean="0"/>
              <a:t>a. Asunción personal por el empresario de la actividad preventiva.</a:t>
            </a:r>
          </a:p>
          <a:p>
            <a:r>
              <a:rPr lang="es-ES" smtClean="0"/>
              <a:t>b. Designación de trabajadores.</a:t>
            </a:r>
          </a:p>
          <a:p>
            <a:r>
              <a:rPr lang="es-ES" smtClean="0"/>
              <a:t>c. Servicios de prevención propios.</a:t>
            </a:r>
          </a:p>
          <a:p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es-ES" smtClean="0"/>
              <a:t>12. La empresa tiene la obligación de constituirlo cuando se trate de empresas que cuenten con más de 500 trabajadores.</a:t>
            </a:r>
          </a:p>
          <a:p>
            <a:r>
              <a:rPr lang="es-ES" smtClean="0"/>
              <a:t>a. Asunción personal por el empresario de la actividad preventiva.</a:t>
            </a:r>
          </a:p>
          <a:p>
            <a:r>
              <a:rPr lang="es-ES" smtClean="0"/>
              <a:t>b. Designación de trabajadores.</a:t>
            </a:r>
          </a:p>
          <a:p>
            <a:r>
              <a:rPr lang="es-ES" smtClean="0"/>
              <a:t>c. Servicios de prevención propios.</a:t>
            </a:r>
          </a:p>
          <a:p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Derecho del trabajador y deber del empresario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Los trabajadores tienen derecho a una protección eficaz en materia de seguridad y salud en el trabajo. </a:t>
            </a:r>
          </a:p>
          <a:p>
            <a:pPr eaLnBrk="1" hangingPunct="1"/>
            <a:r>
              <a:rPr lang="es-ES" smtClean="0"/>
              <a:t>El citado derecho supone la existencia de un correlativo deber del empresario de protección de los trabajadores frente a los riesgos laborales.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35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13. La empresa tiene la obligación de constituirlo cuando tratándose de empresas con plantillas entre 250 y 500 trabajadores, desarrollen actividades peligrosas de las especificadas en el Anexo I del Reglamento de Servicio de Prevención.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a. Asunción personal por el empresario de la actividad preventiva.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b. Designación de trabajadores.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c. Servicios de prevención propios.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14. Aquél que desarrolla las actividades preventivas para diversas empresas.</a:t>
            </a:r>
          </a:p>
          <a:p>
            <a:r>
              <a:rPr lang="es-ES" smtClean="0"/>
              <a:t>a. Asunción personal por el empresario de la actividad preventiva.</a:t>
            </a:r>
          </a:p>
          <a:p>
            <a:r>
              <a:rPr lang="es-ES" smtClean="0"/>
              <a:t>b. Designación de trabajadores.</a:t>
            </a:r>
          </a:p>
          <a:p>
            <a:r>
              <a:rPr lang="es-ES" smtClean="0"/>
              <a:t>c. Servicios de prevención mancomunados.</a:t>
            </a:r>
          </a:p>
          <a:p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mtClean="0"/>
              <a:t>15. Se puede constituir cuando varias empresas desarrollan simultáneamente actividades en un mismo centro de trabajo, edificio o centro comercial.</a:t>
            </a:r>
          </a:p>
          <a:p>
            <a:pPr>
              <a:lnSpc>
                <a:spcPct val="90000"/>
              </a:lnSpc>
            </a:pPr>
            <a:r>
              <a:rPr lang="es-ES" smtClean="0"/>
              <a:t>a. Asunción personal por el empresario de la actividad preventiva.</a:t>
            </a:r>
          </a:p>
          <a:p>
            <a:pPr>
              <a:lnSpc>
                <a:spcPct val="90000"/>
              </a:lnSpc>
            </a:pPr>
            <a:r>
              <a:rPr lang="es-ES" smtClean="0"/>
              <a:t>b. Designación de trabajadores.</a:t>
            </a:r>
          </a:p>
          <a:p>
            <a:pPr>
              <a:lnSpc>
                <a:spcPct val="90000"/>
              </a:lnSpc>
            </a:pPr>
            <a:r>
              <a:rPr lang="es-ES" smtClean="0"/>
              <a:t>c. Servicios de prevención mancomunados.</a:t>
            </a:r>
          </a:p>
          <a:p>
            <a:pPr>
              <a:lnSpc>
                <a:spcPct val="90000"/>
              </a:lnSpc>
            </a:pPr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smtClean="0"/>
              <a:t>16. Se puede constituir entre aquellas empresas pertenecientes a un mismo sector productivo o grupo empresarial o que desarrollen sus actividades en un polígono industrial o área geográfica limitada.</a:t>
            </a:r>
          </a:p>
          <a:p>
            <a:r>
              <a:rPr lang="es-ES" sz="2800" smtClean="0"/>
              <a:t>a. Asunción personal por el empresario de la actividad preventiva.</a:t>
            </a:r>
          </a:p>
          <a:p>
            <a:r>
              <a:rPr lang="es-ES" sz="2800" smtClean="0"/>
              <a:t>b. Designación de trabajadores.</a:t>
            </a:r>
          </a:p>
          <a:p>
            <a:r>
              <a:rPr lang="es-ES" sz="2800" smtClean="0"/>
              <a:t>c. Servicios de prevención mancomunados.</a:t>
            </a:r>
          </a:p>
          <a:p>
            <a:r>
              <a:rPr lang="es-ES" sz="2800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17. El prestado por una entidad especializada que concierte con la empresa la realización de actividades de prevención, asesoramiento y apoyo que precise en función de los tipos de riesgos o ambas actuaciones conjuntamente.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a. Asunción personal por el empresario de la actividad preventiva.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b. Designación de trabajadores.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c. Servicios de prevención mancomunados.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18. Se recurre a él cuando la designación de uno o varios trabajadores sea insuficiente para llevar a cabo la actividad preventiva.</a:t>
            </a:r>
          </a:p>
          <a:p>
            <a:r>
              <a:rPr lang="es-ES" smtClean="0"/>
              <a:t>a. Asunción personal por el empresario de la actividad preventiva.</a:t>
            </a:r>
          </a:p>
          <a:p>
            <a:r>
              <a:rPr lang="es-ES" smtClean="0"/>
              <a:t>b. Designación de trabajadores.</a:t>
            </a:r>
          </a:p>
          <a:p>
            <a:r>
              <a:rPr lang="es-ES" smtClean="0"/>
              <a:t>c. Servicios de prevención mancomunados.</a:t>
            </a:r>
          </a:p>
          <a:p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19. Se recurre a él cuando no concurran las circunstancias que determinan la obligación de constituir un servicio de prevención propio.</a:t>
            </a:r>
          </a:p>
          <a:p>
            <a:r>
              <a:rPr lang="es-ES" smtClean="0"/>
              <a:t>a. Asunción personal por el empresario de la actividad preventiva.</a:t>
            </a:r>
          </a:p>
          <a:p>
            <a:r>
              <a:rPr lang="es-ES" smtClean="0"/>
              <a:t>b. Designación de trabajadores.</a:t>
            </a:r>
          </a:p>
          <a:p>
            <a:r>
              <a:rPr lang="es-ES" smtClean="0"/>
              <a:t>c. Servicios de prevención mancomunados.</a:t>
            </a:r>
          </a:p>
          <a:p>
            <a:r>
              <a:rPr lang="es-ES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20. Se recurre a él cuando el empresario en empresas de menos de 6 trabajadores haya asumido solo parcialmente la realización de las actividades preventivas, recurriendo en las restantes a entidades especializadas ajenas.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a. Asunción personal por el empresario de la actividad preventiva.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b. Designación de trabajadores.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c. Servicios de prevención mancomunados.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d. Servicios de prevención ajenos.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3. ORGANISMOS PÚBLICOS RELACIONADOS CON LA PREVENCIÓN DE RIESGOS LABORALES.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b="1" smtClean="0"/>
              <a:t>3.1. Instituto Nacional de Seguridad e Higiene en el Trabajo (INSHT).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Es </a:t>
            </a:r>
            <a:r>
              <a:rPr lang="es-ES_tradnl" dirty="0"/>
              <a:t>un organismo autónomo de carácter administrativo, con personalidad jurídica, adscrito al Ministerio de Trabajo y Asuntos Sociales.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/>
              <a:t>El INSHT se encarga de la gestión, asesoramiento y control de las acciones técnicas y preventivas dirigidas a disminuir los riesgos laborales, accidentes de trabajo y enfermedades profesionales.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/>
              <a:t>Posee una página web bastante interesante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s-ES" sz="4800" smtClean="0"/>
              <a:t>Derecho de los trabajadores </a:t>
            </a:r>
          </a:p>
          <a:p>
            <a:pPr algn="ctr" eaLnBrk="1" hangingPunct="1"/>
            <a:endParaRPr lang="es-ES" sz="4800" smtClean="0"/>
          </a:p>
          <a:p>
            <a:pPr algn="ctr" eaLnBrk="1" hangingPunct="1"/>
            <a:endParaRPr lang="es-ES" sz="4800" smtClean="0"/>
          </a:p>
          <a:p>
            <a:pPr algn="ctr" eaLnBrk="1" hangingPunct="1">
              <a:buFont typeface="Arial" charset="0"/>
              <a:buNone/>
            </a:pPr>
            <a:r>
              <a:rPr lang="es-ES" sz="4800" smtClean="0"/>
              <a:t>Deber del empresario</a:t>
            </a:r>
          </a:p>
          <a:p>
            <a:pPr algn="ctr"/>
            <a:endParaRPr lang="es-ES" sz="4800" smtClean="0"/>
          </a:p>
        </p:txBody>
      </p:sp>
      <p:sp>
        <p:nvSpPr>
          <p:cNvPr id="22530" name="Line 4"/>
          <p:cNvSpPr>
            <a:spLocks noChangeShapeType="1"/>
          </p:cNvSpPr>
          <p:nvPr/>
        </p:nvSpPr>
        <p:spPr bwMode="auto">
          <a:xfrm flipH="1">
            <a:off x="4356100" y="2133600"/>
            <a:ext cx="0" cy="15827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b="1" smtClean="0"/>
              <a:t>3.2. Inspección de Trabajo y Seguridad Social.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La </a:t>
            </a:r>
            <a:r>
              <a:rPr lang="es-ES_tradnl" dirty="0"/>
              <a:t>Inspección de Trabajo es un servicio público encargado de vigilar el cumplimiento de las normas de orden social y exigir las responsabilidades pertinentes.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/>
              <a:t>También le corresponde el asesoramiento, arbitraje, mediación y conciliación en estas materias de acuerdo con los principios del estado social y democrático de Derecho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b="1" smtClean="0"/>
              <a:t>3.3. Gabinetes de Seguridad e Higiene en el Trabajo.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Mediante los Gabinetes o Centros territoriales de Seguridad e Higiene, la Administración Laboral promueve la mejora de las condiciones de trabajo en el ámbito provincial.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b="1" smtClean="0"/>
              <a:t>3.4. AENOR.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Es </a:t>
            </a:r>
            <a:r>
              <a:rPr lang="es-ES_tradnl" dirty="0"/>
              <a:t>una asociación privada, sin ánimo de lucro, que desarrolla actividades de normalización y certificación con el objeto de fomentar la calidad.  Realiza sus funciones a través de dos comisiones: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_tradnl" dirty="0" smtClean="0"/>
              <a:t>Comisión </a:t>
            </a:r>
            <a:r>
              <a:rPr lang="es-ES_tradnl" dirty="0"/>
              <a:t>de normalización: responsable de planificar y coordinar los trabajos de normalización encargados a los Comités Técnicos.</a:t>
            </a: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dirty="0"/>
              <a:t> </a:t>
            </a: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_tradnl" dirty="0" smtClean="0"/>
              <a:t>Comisión </a:t>
            </a:r>
            <a:r>
              <a:rPr lang="es-ES_tradnl" dirty="0"/>
              <a:t>de certificación: responsable de la gestión de las actividades de certificación y de la coordinación de los Comités Técnicos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b="1" smtClean="0"/>
              <a:t>3.5. Mutuas de Accidentes de Trabajo y Enfermedades Profesionales.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Son asociaciones legalmente constituidas con responsabilidad mancomunada de sus asociados, que colaboran en la gestión de la Seguridad Social en relación con las contingencias de accidentes de trabajo y enfermedades profesionales.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smtClean="0"/>
              <a:t>3. ORGANISMOS PÚBLICOS RELACIONADOS CON LA PREVENCIÓN DE RIESGOS LABORALES.</a:t>
            </a:r>
          </a:p>
        </p:txBody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smtClean="0"/>
              <a:t>3.1. Instituto Nacional de Seguridad e Higiene en el Trabajo (INSHT).</a:t>
            </a:r>
          </a:p>
          <a:p>
            <a:r>
              <a:rPr lang="es-ES_tradnl" b="1" smtClean="0"/>
              <a:t>3.2. Inspección de Trabajo y Seguridad Social.</a:t>
            </a:r>
            <a:endParaRPr lang="es-ES" b="1" smtClean="0"/>
          </a:p>
          <a:p>
            <a:r>
              <a:rPr lang="es-ES" b="1" smtClean="0"/>
              <a:t>3.3. Gabinetes de Seguridad e Higiene en el Trabajo.</a:t>
            </a:r>
          </a:p>
          <a:p>
            <a:r>
              <a:rPr lang="es-ES" b="1" smtClean="0"/>
              <a:t>3.4. AENOR.</a:t>
            </a:r>
          </a:p>
          <a:p>
            <a:r>
              <a:rPr lang="es-ES" b="1" smtClean="0"/>
              <a:t>3.5. Mutuas de Accidentes de Trabajo y Enfermedades Profesionales.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es-ES_tradnl" sz="2200" smtClean="0"/>
              <a:t>21. Es un organismo autónomo de carácter administrativo, con personalidad jurídica, adscrito al Ministerio de Trabajo y Asuntos Sociales. Se encarga de la gestión, asesoramiento y control de las acciones técnicas y preventivas dirigidas a disminuir los riesgos laborales, accidentes de trabajo y enfermedades profesionales.</a:t>
            </a:r>
            <a:endParaRPr lang="es-ES" sz="2200" smtClean="0"/>
          </a:p>
        </p:txBody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>
          <a:xfrm>
            <a:off x="395288" y="2276475"/>
            <a:ext cx="8229600" cy="3889375"/>
          </a:xfrm>
        </p:spPr>
        <p:txBody>
          <a:bodyPr/>
          <a:lstStyle/>
          <a:p>
            <a:r>
              <a:rPr lang="es-ES_tradnl" smtClean="0"/>
              <a:t>a. Instituto Nacional de Seguridad e Higiene en el Trabajo (INSHT).</a:t>
            </a:r>
          </a:p>
          <a:p>
            <a:r>
              <a:rPr lang="es-ES_tradnl" smtClean="0"/>
              <a:t>b. Inspección de Trabajo y Seguridad Social.</a:t>
            </a:r>
          </a:p>
          <a:p>
            <a:r>
              <a:rPr lang="es-ES_tradnl" smtClean="0"/>
              <a:t>c. Gabinetes de Seguridad e Higiene en el Trabajo.</a:t>
            </a:r>
          </a:p>
          <a:p>
            <a:r>
              <a:rPr lang="es-ES_tradnl" smtClean="0"/>
              <a:t>d. Mutuas de Accidentes de Trabajo y Enfermedades Profesionales.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es-ES_tradnl" sz="2200" smtClean="0"/>
              <a:t>22. Es un servicio público encargado de vigilar el cumplimiento de las normas de orden social y exigir las responsabilidades pertinentes. También le corresponde el asesoramiento, arbitraje, mediación y conciliación en estas materias de acuerdo con los principios del estado social y democrático de Derecho.</a:t>
            </a:r>
            <a:endParaRPr lang="es-ES" sz="2200" smtClean="0"/>
          </a:p>
        </p:txBody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>
          <a:xfrm>
            <a:off x="323850" y="2060575"/>
            <a:ext cx="8229600" cy="4525963"/>
          </a:xfrm>
        </p:spPr>
        <p:txBody>
          <a:bodyPr/>
          <a:lstStyle/>
          <a:p>
            <a:r>
              <a:rPr lang="es-ES_tradnl" smtClean="0"/>
              <a:t>a. Instituto Nacional de Seguridad e Higiene en el Trabajo (INSHT).</a:t>
            </a:r>
          </a:p>
          <a:p>
            <a:r>
              <a:rPr lang="es-ES_tradnl" smtClean="0"/>
              <a:t>b. Inspección de Trabajo y Seguridad Social.</a:t>
            </a:r>
          </a:p>
          <a:p>
            <a:r>
              <a:rPr lang="es-ES_tradnl" smtClean="0"/>
              <a:t>c. Gabinetes de Seguridad e Higiene en el Trabajo.</a:t>
            </a:r>
          </a:p>
          <a:p>
            <a:r>
              <a:rPr lang="es-ES_tradnl" smtClean="0"/>
              <a:t>d. Mutuas de Accidentes de Trabajo y Enfermedades Profesionales.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s-ES_tradnl" sz="3200" smtClean="0"/>
              <a:t>23. Mediante ellos, la Administración Laboral promueve la mejora de las condiciones de trabajo en el ámbito provincial.</a:t>
            </a:r>
            <a:endParaRPr lang="es-ES" sz="3200" smtClean="0"/>
          </a:p>
        </p:txBody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es-ES_tradnl" smtClean="0"/>
              <a:t>a. Instituto Nacional de Seguridad e Higiene en el Trabajo (INSHT).</a:t>
            </a:r>
          </a:p>
          <a:p>
            <a:r>
              <a:rPr lang="es-ES_tradnl" smtClean="0"/>
              <a:t>b. Inspección de Trabajo y Seguridad Social.</a:t>
            </a:r>
          </a:p>
          <a:p>
            <a:r>
              <a:rPr lang="es-ES_tradnl" smtClean="0"/>
              <a:t>c. Gabinetes de Seguridad e Higiene en el Trabajo.</a:t>
            </a:r>
          </a:p>
          <a:p>
            <a:r>
              <a:rPr lang="es-ES_tradnl" smtClean="0"/>
              <a:t>d. Mutuas de Accidentes de Trabajo y Enfermedades Profesionales.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s-ES_tradnl" sz="2200" smtClean="0"/>
              <a:t>24. Son asociaciones legalmente constituidas con responsabilidad mancomunada de sus asociados, que colaboran en la gestión de la Seguridad Social en relación con las contingencias de accidentes de trabajo y enfermedades profesionales.</a:t>
            </a:r>
            <a:endParaRPr lang="es-ES" sz="2200" smtClean="0"/>
          </a:p>
        </p:txBody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es-ES_tradnl" smtClean="0"/>
              <a:t>a. Instituto Nacional de Seguridad e Higiene en el Trabajo (INSHT).</a:t>
            </a:r>
          </a:p>
          <a:p>
            <a:r>
              <a:rPr lang="es-ES_tradnl" smtClean="0"/>
              <a:t>b. Inspección de Trabajo y Seguridad Social.</a:t>
            </a:r>
          </a:p>
          <a:p>
            <a:r>
              <a:rPr lang="es-ES_tradnl" smtClean="0"/>
              <a:t>c. Gabinetes de Seguridad e Higiene en el Trabajo.</a:t>
            </a:r>
          </a:p>
          <a:p>
            <a:r>
              <a:rPr lang="es-ES_tradnl" smtClean="0"/>
              <a:t>d. Mutuas de Accidentes de Trabajo y Enfermedades Profesionales.</a:t>
            </a:r>
            <a:endParaRPr lang="es-ES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25. AENOR es…</a:t>
            </a:r>
          </a:p>
        </p:txBody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a. Una institución pública.</a:t>
            </a:r>
          </a:p>
          <a:p>
            <a:r>
              <a:rPr lang="es-ES" smtClean="0"/>
              <a:t>b. La agencia española de normativa.</a:t>
            </a:r>
          </a:p>
          <a:p>
            <a:r>
              <a:rPr lang="es-ES" smtClean="0"/>
              <a:t>c. La agencia española de normalización.</a:t>
            </a:r>
          </a:p>
          <a:p>
            <a:r>
              <a:rPr lang="es-ES" smtClean="0"/>
              <a:t>d. Todas son correctas.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Evaluación de los riesgos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acción preventiva en la empresa se planificará por el empresario a partir de una evaluación inicial de los riesgos para la seguridad y la salud de los trabajadores, que se realizará, con carácter general, teniendo en cuenta la naturaleza de la actividad, y en relación con aquéllos que estén expuestos a riesgos especiales.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4. PLANIFICACIÓN DE LA PREVENCIÓN EN LA EMPRESA.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7782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 a. Evitar los riesgos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798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b. Evaluar los riesgos que no se puedan evitar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8192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 c. Combatir los riesgos en su origen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8397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d. Adaptar el trabajo a la persona, en particular en lo que respecta a la concepción de los puestos de trabajo, así como a la elección de los equipos y los métodos de trabajo y de producción, con miras, en particular, a atenuar el trabajo monótono y repetitivo y a reducir los efectos del mismo en la salud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8601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 e. Tener en cuenta la evolución de la técnica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8806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 f. Sustituir lo peligroso por lo que entrañe poco o ningún peligro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901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g. Planificar la prevención, buscando un conjunto coherente que integre en ella la técnica, la organización del trabajo, las condiciones de trabajo, las relaciones sociales y la influencia de los factores ambientales en el trabajo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921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h. Adoptar medidas que antepongan la protección colectiva a la 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9421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i. Dar las debidas instrucciones a los trabajadores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2916238" y="981075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Evaluación inicial de los riesgos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2987675" y="5157788"/>
            <a:ext cx="330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Planificación por el empresario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755650" y="2997200"/>
            <a:ext cx="281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Naturaleza de la actividad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5940425" y="2852738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Riesgos especiales</a:t>
            </a:r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 flipH="1">
            <a:off x="2627313" y="1700213"/>
            <a:ext cx="865187" cy="936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>
            <a:off x="5580063" y="1700213"/>
            <a:ext cx="792162" cy="10096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07" name="Line 10"/>
          <p:cNvSpPr>
            <a:spLocks noChangeShapeType="1"/>
          </p:cNvSpPr>
          <p:nvPr/>
        </p:nvSpPr>
        <p:spPr bwMode="auto">
          <a:xfrm>
            <a:off x="2484438" y="3716338"/>
            <a:ext cx="1295400" cy="10080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 flipH="1">
            <a:off x="5219700" y="3573463"/>
            <a:ext cx="1370013" cy="12239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962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Además el empresario tomará en consideración las capacidades profesionales de los trabajadores en materia de seguridad y de salud en el momento de encomendarles las tareas.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9830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También el empresario adoptará las medidas necesarias a fin de garantizar que sólo los trabajadores que hayan recibido información suficiente y adecuada puedan acceder a las zonas de riesgo grave y específico.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4. PLANIFICACIÓN DE LA PREVENCIÓN EN LA EMPRESA.</a:t>
            </a:r>
            <a:endParaRPr lang="es-ES" dirty="0"/>
          </a:p>
        </p:txBody>
      </p:sp>
      <p:sp>
        <p:nvSpPr>
          <p:cNvPr id="1003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efectividad de las medidas preventivas deberá prever las distracciones o imprudencias no temerarias que pudiera cometer el trabajador.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26. Señala el orden correcto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 smtClean="0"/>
              <a:t>a. Evitar los riesgos, combatir los riesgos en su origen, evaluar los riesgos que no se puedan evitar, adaptar el trabajo a la persona.</a:t>
            </a:r>
          </a:p>
          <a:p>
            <a:pPr>
              <a:lnSpc>
                <a:spcPct val="80000"/>
              </a:lnSpc>
            </a:pPr>
            <a:r>
              <a:rPr lang="es-ES" sz="2800" smtClean="0"/>
              <a:t>b. Evitar los riesgos, evaluar los riesgos que no se puedan evitar, combatir los riesgos en su origen, adaptar el trabajo a la persona.</a:t>
            </a:r>
          </a:p>
          <a:p>
            <a:pPr>
              <a:lnSpc>
                <a:spcPct val="80000"/>
              </a:lnSpc>
            </a:pPr>
            <a:r>
              <a:rPr lang="es-ES" sz="2800" smtClean="0"/>
              <a:t>c. Evitar los riesgos, adaptar el trabajo a la persona, evaluar los riesgos que no se puedan evitar, combatir los riesgos en su origen.</a:t>
            </a:r>
          </a:p>
          <a:p>
            <a:pPr>
              <a:lnSpc>
                <a:spcPct val="80000"/>
              </a:lnSpc>
            </a:pPr>
            <a:r>
              <a:rPr lang="es-ES" sz="2800" smtClean="0"/>
              <a:t>d. Evitar los riesgos, evaluar los riesgos que no se puedan evitar, adaptar el trabajo a la persona, combatir los riesgos en su origen.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5. PLANES DE EMERGENCIA Y DE EVACUACIÓN EN ENTORNOS DE TRABAJO. CONTENIDO MÍNIMO DEL PLAN DE AUTOPROTECCIÓN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Índice paginado </a:t>
            </a:r>
            <a:endParaRPr lang="es-ES" smtClean="0"/>
          </a:p>
        </p:txBody>
      </p:sp>
      <p:sp>
        <p:nvSpPr>
          <p:cNvPr id="10445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Capítulo 1. Identificación de los titulares y del emplazamiento de la actividad. </a:t>
            </a:r>
            <a:endParaRPr lang="es-E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1.1 </a:t>
            </a:r>
            <a:r>
              <a:rPr lang="es-ES" dirty="0"/>
              <a:t>Dirección Postal del emplazamiento de la actividad. Denominación de la actividad, nombre y/o marca. Teléfono y Fax.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1.2 Identificación de los titulares de la actividad. Nombre y/o Razón Social. Dirección Postal, Teléfono y Fax. </a:t>
            </a: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1.3 </a:t>
            </a:r>
            <a:r>
              <a:rPr lang="es-ES" dirty="0"/>
              <a:t>Nombre del Director del Plan de Autoprotección y del director o directora del plan de actuación en emergencia, caso de ser distintos. Dirección Postal, Teléfono y Fax.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smtClean="0"/>
              <a:t>Capítulo 2. Descripción detallada de la actividad y del medio físico en el que se desarrolla. </a:t>
            </a:r>
            <a:endParaRPr lang="es-ES" sz="28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2.1 </a:t>
            </a:r>
            <a:r>
              <a:rPr lang="es-ES" dirty="0"/>
              <a:t>Descripción de cada una de las actividades desarrolladas objeto del Plan.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2.2 Descripción del centro o establecimiento, dependencias e instalaciones donde se desarrollen las actividades objeto del plan.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2.3 Clasificación y descripción de usuarios.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2.4 Descripción del entorno urbano, industrial o natural en el que figuren los edificios, instalaciones y áreas donde se desarrolla la actividad.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2.5 Descripción de los accesos. Condiciones de accesibilidad para la ayuda externa.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Este capítulo se desarrollará mediante documentación escrita y se acompañará al menos la documentación gráfica siguiente: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Plano de situación, comprendiendo el entorno próximo urbano, industrial o natural en el que figuren los accesos, comunicaciones, etc.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Planos descriptivos de todas las plantas de los edificios, de las instalaciones y de las áreas donde se realiza la actividad.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Capítulo 3. Inventario, análisis y evaluación de riesgos.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Deben </a:t>
            </a:r>
            <a:r>
              <a:rPr lang="es-ES" dirty="0"/>
              <a:t>tenerse presentes, al menos, aquellos riesgos regulados por normativas sectoriales. Este capítulo comprenderá: </a:t>
            </a: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3.1 </a:t>
            </a:r>
            <a:r>
              <a:rPr lang="es-ES" dirty="0"/>
              <a:t>Descripción y localización de los elementos, instalaciones, procesos de producción, etc. que puedan dar origen a una situación de emergencia o incidir de manera desfavorable en el desarrollo de la misma.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3.2 Identificación, análisis y evaluación de los riesgos propios de la actividad y de los riesgos externos que pudieran afectarle. (Riesgos contemplados en los planes de Protección Civil y actividades de riesgo próximas). 3.3 Identificación, cuantificación y tipología de las personas tanto afectas a la actividad como ajenas a la misma que tengan acceso a los edificios, instalaciones y áreas donde se desarrolla la actividad.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Este capítulo se desarrollará mediante documentación escrita y se acompañará al menos la documentación gráfica siguiente: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Planos de ubicación por plantas de todos los elementos y/o instalaciones de riesgo, tanto los propios como los del entorno.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Capítulo 4. Inventario y descripción de las medidas y medios de autoprotección. </a:t>
            </a:r>
            <a:endParaRPr lang="es-E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4.1 Inventario y descripción de las medidas y medios, humanos y materiales, que dispone la entidad para controlar los riesgos detectados, enfrentar las situaciones de emergencia y facilitar la intervención de los Servicios Externos de Emergencias.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4.2 Las medidas y los medios, humanos y materiales, disponibles en aplicación de disposiciones específicas en materia de seguridad.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Este capítulo se desarrollará mediante documentación escrita y se acompañará al menos la documentación gráfica siguiente: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Planos de ubicación de los medios de autoprotección, conforme a normativa UNE.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Planos de recorridos de evacuación y áreas de confinamiento, reflejando el número de personas a evacuar o confinar por áreas según los criterios fijados en la normativa vigente.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Planos de compartimentación de áreas o sectores de riesgo.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Equipos de trabajo</a:t>
            </a:r>
            <a:endParaRPr lang="es-ES" sz="40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Cuando la utilización de un equipo de trabajo pueda presentar un riesgo específico para la seguridad y la salud de los trabajadores, el empresario adoptará las medidas necesarias con el fin de que: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a.     La utilización del equipo de trabajo quede reservada a los encargados de dicha utilización.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b.     Los trabajos de reparación, transformación, mantenimiento o conservación sean realizados por los trabajadores específicamente capacitados para ello.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Capítulo 5. Programa de mantenimiento de instalaciones.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5.1 </a:t>
            </a:r>
            <a:r>
              <a:rPr lang="es-ES" dirty="0"/>
              <a:t>Descripción del mantenimiento preventivo de las instalaciones de riesgo, que garantiza el control de las mismas.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5.2 Descripción del mantenimiento preventivo de las instalaciones de protección, que garantiza la operatividad de las mismas.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5.3 Realización de las inspecciones de seguridad de acuerdo con la normativa vigente. </a:t>
            </a: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Este capítulo se desarrollará mediante documentación escrita y se acompañará al menos de un cuadernillo de hojas numeradas donde queden reflejadas las operaciones de mantenimiento realizadas, y de las inspecciones de seguridad, conforme a la normativa de los reglamentos de instalaciones vigentes. 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Capítulo 6. Plan de actuación ante emergencias.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Deben </a:t>
            </a:r>
            <a:r>
              <a:rPr lang="es-ES" dirty="0"/>
              <a:t>definirse las acciones a desarrollar para el control inicial de las emergencias, garantizándose la alarma, la evacuación y el socorro. Comprenderá: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6.1 Identificación y clasificación de las emergencias: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En función del tipo de riesgo.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En función de la gravedad.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En función de la ocupación y medios humanos.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6.2 Procedimientos de actuación ante emergencias: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a) Detección y Alerta.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b) Mecanismos de Alarma.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b.1) Identificación de la persona que dará los avisos.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b.2) Identificación del Centro de Coordinación de Atención de Emergencias de Protección Civil.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c) Mecanismos de respuesta frente a la emergencia.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d) Evacuación y/o Confinamiento. e) Prestación de las Primeras Ayudas. f) Modos de recepción de las Ayudas externas.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6.3 Identificación y funciones de las personas y equipos que llevarán a cabo los procedimientos de actuación en emergencias.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6.4 Identificación del Responsable de la puesta en marcha del Plan de Actuación ante Emergencias.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smtClean="0"/>
              <a:t>Capítulo 7. Integración del plan de autoprotección en otros de ámbito superior. </a:t>
            </a:r>
            <a:endParaRPr lang="es-ES" sz="32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7.1 </a:t>
            </a:r>
            <a:r>
              <a:rPr lang="es-ES" dirty="0"/>
              <a:t>Los protocolos de notificación de la emergencia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7.2 La coordinación entre la dirección del Plan de Autoprotección y la dirección del Plan de Protección Civil donde se integre el Plan de Autoprotección.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7.3 Las formas de colaboración de la Organización de Autoprotección con los planes y las actuaciones del sistema público de Protección Civil.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Capítulo 8. Implantación del Plan de Autoprotección.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8.1 </a:t>
            </a:r>
            <a:r>
              <a:rPr lang="es-ES" dirty="0"/>
              <a:t>Identificación del responsable de la implantación del Plan.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8.2 Programa de formación y capacitación para el personal con participación activa en el Plan de Autoprotección.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8.3 Programa de formación e información a todo el personal sobre el Plan de Autoprotección.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8.4 Programa de información general para los usuarios.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8.5 Señalización y normas para la actuación de visitantes.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8.6 Programa de dotación y adecuación de medios materiales y recursos.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Capítulo 9. Mantenimiento de la eficacia y actualización del Plan de Autoprotección. </a:t>
            </a:r>
            <a:endParaRPr lang="es-E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9.1 </a:t>
            </a:r>
            <a:r>
              <a:rPr lang="es-ES" dirty="0"/>
              <a:t>Programa de reciclaje de formación e información.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9.2 Programa de sustitución de medios y recursos.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9.3 Programa de ejercicios y simulacros.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9.4 Programa de revisión y actualización de toda la documentación que forma parte del Plan de Autoprotección.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/>
              <a:t>9.5 Programa de auditorías e inspecciones.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Anexos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Anexo </a:t>
            </a:r>
            <a:r>
              <a:rPr lang="es-ES" b="1" dirty="0"/>
              <a:t>I. Directorio de comunicación. </a:t>
            </a:r>
            <a:endParaRPr lang="es-E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1. Teléfonos del Personal de emergencias.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2. Teléfonos de ayuda exterior.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3. Otras formas de comunicación.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/>
              <a:t>Anexo II. Formularios para la gestión de emergencias. 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/>
              <a:t>Anexo III. Planos.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971550" y="5157788"/>
            <a:ext cx="321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b="1"/>
              <a:t>máquina</a:t>
            </a:r>
            <a:r>
              <a:rPr lang="es-ES"/>
              <a:t> de </a:t>
            </a:r>
            <a:r>
              <a:rPr lang="es-ES" b="1"/>
              <a:t>soldadura</a:t>
            </a:r>
            <a:r>
              <a:rPr lang="es-ES"/>
              <a:t> láser </a:t>
            </a:r>
          </a:p>
        </p:txBody>
      </p:sp>
      <p:pic>
        <p:nvPicPr>
          <p:cNvPr id="28674" name="Picture 5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28775"/>
            <a:ext cx="3744912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6" descr="images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50938"/>
            <a:ext cx="388778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4376</Words>
  <Application>Microsoft Office PowerPoint</Application>
  <PresentationFormat>Presentación en pantalla (4:3)</PresentationFormat>
  <Paragraphs>416</Paragraphs>
  <Slides>85</Slides>
  <Notes>51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85</vt:i4>
      </vt:variant>
    </vt:vector>
  </HeadingPairs>
  <TitlesOfParts>
    <vt:vector size="88" baseType="lpstr">
      <vt:lpstr>Arial</vt:lpstr>
      <vt:lpstr>Calibri</vt:lpstr>
      <vt:lpstr>Tema de Office</vt:lpstr>
      <vt:lpstr>BLOQUE 1. SALUD LABORAL</vt:lpstr>
      <vt:lpstr>1. DERECHOS Y DEBERES EN MATERIA DE PREVENCIÓN DE RIESGOS LABORALES. </vt:lpstr>
      <vt:lpstr>Diapositiva 3</vt:lpstr>
      <vt:lpstr>Derecho del trabajador y deber del empresario</vt:lpstr>
      <vt:lpstr>Diapositiva 5</vt:lpstr>
      <vt:lpstr>Evaluación de los riesgos</vt:lpstr>
      <vt:lpstr>Diapositiva 7</vt:lpstr>
      <vt:lpstr>Equipos de trabajo</vt:lpstr>
      <vt:lpstr>Diapositiva 9</vt:lpstr>
      <vt:lpstr>Equipos de protección </vt:lpstr>
      <vt:lpstr>Diapositiva 11</vt:lpstr>
      <vt:lpstr>Información, consulta y participación de los trabajadores </vt:lpstr>
      <vt:lpstr>Formación de los trabajadores</vt:lpstr>
      <vt:lpstr>Medidas de emergencia</vt:lpstr>
      <vt:lpstr>Diapositiva 15</vt:lpstr>
      <vt:lpstr>Riesgo grave e inminente </vt:lpstr>
      <vt:lpstr>Derechos específicos </vt:lpstr>
      <vt:lpstr>Obligaciones de los trabajadores</vt:lpstr>
      <vt:lpstr>1. DERECHOS Y DEBERES EN MATERIA DE PREVENCIÓN DE RIESGOS LABORALES.</vt:lpstr>
      <vt:lpstr>1. La Evaluación de los riesgos…</vt:lpstr>
      <vt:lpstr>2. Los equipos de protección individual</vt:lpstr>
      <vt:lpstr>3. En materia de prevención de riesgos laborales los trabajadores serán…</vt:lpstr>
      <vt:lpstr>4. Cuando exista un  riesgo grave e inminente </vt:lpstr>
      <vt:lpstr>5. Algunos grupos de trabajadores tienen unos derechos específicos en materia de prevención de riesgos laborales, entre estos están… </vt:lpstr>
      <vt:lpstr>6. Los trabajadores, en materia de prevención de riesgos, deben…</vt:lpstr>
      <vt:lpstr>7. La formación de los trabajadores en materia de salud laboral es…</vt:lpstr>
      <vt:lpstr>2. GESTIÓN DE LA PREVENCIÓN EN LA EMPRESA.</vt:lpstr>
      <vt:lpstr>2. GESTIÓN DE LA PREVENCIÓN EN LA EMPRESA.</vt:lpstr>
      <vt:lpstr>2.1. ASUNCIÓN PERSONAL POR EL EMPRESARIO DE LA ACTIVIDAD PREVENTIVA.</vt:lpstr>
      <vt:lpstr> 2.2. DESIGNACIÓN DE TRABAJADORES.</vt:lpstr>
      <vt:lpstr> 2.3. SERVICIO DE PREVENCIÓN PROPIO.</vt:lpstr>
      <vt:lpstr>2.4. SERVICIOS DE PREVENCIÓN MANCOMUNADOS.</vt:lpstr>
      <vt:lpstr>2.5. SERVICIOS DE PREVENCIÓN AJENOS.</vt:lpstr>
      <vt:lpstr>2. GESTIÓN DE LA PREVENCIÓN EN LA EMPRESA.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3. ORGANISMOS PÚBLICOS RELACIONADOS CON LA PREVENCIÓN DE RIESGOS LABORALES. </vt:lpstr>
      <vt:lpstr>3.1. Instituto Nacional de Seguridad e Higiene en el Trabajo (INSHT).</vt:lpstr>
      <vt:lpstr>3.2. Inspección de Trabajo y Seguridad Social.</vt:lpstr>
      <vt:lpstr>3.3. Gabinetes de Seguridad e Higiene en el Trabajo.</vt:lpstr>
      <vt:lpstr>3.4. AENOR.</vt:lpstr>
      <vt:lpstr>3.5. Mutuas de Accidentes de Trabajo y Enfermedades Profesionales.</vt:lpstr>
      <vt:lpstr>3. ORGANISMOS PÚBLICOS RELACIONADOS CON LA PREVENCIÓN DE RIESGOS LABORALES.</vt:lpstr>
      <vt:lpstr>21. Es un organismo autónomo de carácter administrativo, con personalidad jurídica, adscrito al Ministerio de Trabajo y Asuntos Sociales. Se encarga de la gestión, asesoramiento y control de las acciones técnicas y preventivas dirigidas a disminuir los riesgos laborales, accidentes de trabajo y enfermedades profesionales.</vt:lpstr>
      <vt:lpstr>22. Es un servicio público encargado de vigilar el cumplimiento de las normas de orden social y exigir las responsabilidades pertinentes. También le corresponde el asesoramiento, arbitraje, mediación y conciliación en estas materias de acuerdo con los principios del estado social y democrático de Derecho.</vt:lpstr>
      <vt:lpstr>23. Mediante ellos, la Administración Laboral promueve la mejora de las condiciones de trabajo en el ámbito provincial.</vt:lpstr>
      <vt:lpstr>24. Son asociaciones legalmente constituidas con responsabilidad mancomunada de sus asociados, que colaboran en la gestión de la Seguridad Social en relación con las contingencias de accidentes de trabajo y enfermedades profesionales.</vt:lpstr>
      <vt:lpstr>25. AENOR es…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4. PLANIFICACIÓN DE LA PREVENCIÓN EN LA EMPRESA.</vt:lpstr>
      <vt:lpstr>26. Señala el orden correcto</vt:lpstr>
      <vt:lpstr>5. PLANES DE EMERGENCIA Y DE EVACUACIÓN EN ENTORNOS DE TRABAJO. CONTENIDO MÍNIMO DEL PLAN DE AUTOPROTECCIÓN</vt:lpstr>
      <vt:lpstr>Índice paginado </vt:lpstr>
      <vt:lpstr>Capítulo 1. Identificación de los titulares y del emplazamiento de la actividad. </vt:lpstr>
      <vt:lpstr>Capítulo 2. Descripción detallada de la actividad y del medio físico en el que se desarrolla. </vt:lpstr>
      <vt:lpstr>Capítulo 3. Inventario, análisis y evaluación de riesgos. </vt:lpstr>
      <vt:lpstr>Capítulo 4. Inventario y descripción de las medidas y medios de autoprotección. </vt:lpstr>
      <vt:lpstr>Capítulo 5. Programa de mantenimiento de instalaciones. </vt:lpstr>
      <vt:lpstr>Capítulo 6. Plan de actuación ante emergencias. </vt:lpstr>
      <vt:lpstr>Capítulo 7. Integración del plan de autoprotección en otros de ámbito superior. </vt:lpstr>
      <vt:lpstr>Capítulo 8. Implantación del Plan de Autoprotección. </vt:lpstr>
      <vt:lpstr>Capítulo 9. Mantenimiento de la eficacia y actualización del Plan de Autoprotección. </vt:lpstr>
      <vt:lpstr>Anexos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supervisor</dc:creator>
  <cp:lastModifiedBy>usuario</cp:lastModifiedBy>
  <cp:revision>8</cp:revision>
  <dcterms:created xsi:type="dcterms:W3CDTF">2012-06-14T10:03:49Z</dcterms:created>
  <dcterms:modified xsi:type="dcterms:W3CDTF">2012-09-17T14:41:42Z</dcterms:modified>
</cp:coreProperties>
</file>